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0" r:id="rId2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794" autoAdjust="0"/>
  </p:normalViewPr>
  <p:slideViewPr>
    <p:cSldViewPr>
      <p:cViewPr varScale="1">
        <p:scale>
          <a:sx n="99" d="100"/>
          <a:sy n="99" d="100"/>
        </p:scale>
        <p:origin x="24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468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27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323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85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5130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430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16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01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877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2852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228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85743-C273-46DD-8F31-49CD670AF37B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3F7BA-4C97-46C8-9E52-9D9A393291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532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99005611-80C2-46D1-9C41-35E2699CC07B}"/>
              </a:ext>
            </a:extLst>
          </p:cNvPr>
          <p:cNvSpPr/>
          <p:nvPr/>
        </p:nvSpPr>
        <p:spPr>
          <a:xfrm>
            <a:off x="101656" y="1486622"/>
            <a:ext cx="2820118" cy="5203931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96" name="正方形/長方形 95">
            <a:extLst>
              <a:ext uri="{FF2B5EF4-FFF2-40B4-BE49-F238E27FC236}">
                <a16:creationId xmlns:a16="http://schemas.microsoft.com/office/drawing/2014/main" id="{9042B2F8-975B-484A-9A63-B4EE32502DDA}"/>
              </a:ext>
            </a:extLst>
          </p:cNvPr>
          <p:cNvSpPr/>
          <p:nvPr/>
        </p:nvSpPr>
        <p:spPr>
          <a:xfrm>
            <a:off x="5868144" y="2234293"/>
            <a:ext cx="3204105" cy="447067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18D9F6CD-8142-4C08-BD6D-B1028E2DE663}"/>
              </a:ext>
            </a:extLst>
          </p:cNvPr>
          <p:cNvSpPr txBox="1"/>
          <p:nvPr/>
        </p:nvSpPr>
        <p:spPr>
          <a:xfrm>
            <a:off x="5888782" y="2228963"/>
            <a:ext cx="237913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Project Management Boards</a:t>
            </a:r>
          </a:p>
          <a:p>
            <a:pPr algn="ctr"/>
            <a:r>
              <a:rPr lang="en-US" altLang="ja-JP" sz="1400" b="1" dirty="0"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(PMB)</a:t>
            </a:r>
            <a:endParaRPr lang="ja-JP" altLang="en-US" sz="1400" b="1" dirty="0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1216C6E6-8A16-469E-B988-9D986FA58B6B}"/>
              </a:ext>
            </a:extLst>
          </p:cNvPr>
          <p:cNvSpPr txBox="1"/>
          <p:nvPr/>
        </p:nvSpPr>
        <p:spPr>
          <a:xfrm>
            <a:off x="149604" y="1537480"/>
            <a:ext cx="2336190" cy="52322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Methodology / Opportunity Working Group (WG)</a:t>
            </a:r>
            <a:endParaRPr lang="ja-JP" altLang="en-US" sz="1400" b="1" dirty="0">
              <a:solidFill>
                <a:schemeClr val="bg1"/>
              </a:solidFill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cxnSp>
        <p:nvCxnSpPr>
          <p:cNvPr id="101" name="直線矢印コネクタ 100">
            <a:extLst>
              <a:ext uri="{FF2B5EF4-FFF2-40B4-BE49-F238E27FC236}">
                <a16:creationId xmlns:a16="http://schemas.microsoft.com/office/drawing/2014/main" id="{9568B6E0-257F-4713-A8EB-915AEED066D1}"/>
              </a:ext>
            </a:extLst>
          </p:cNvPr>
          <p:cNvCxnSpPr>
            <a:cxnSpLocks/>
          </p:cNvCxnSpPr>
          <p:nvPr/>
        </p:nvCxnSpPr>
        <p:spPr>
          <a:xfrm flipV="1">
            <a:off x="4600729" y="2155697"/>
            <a:ext cx="0" cy="78596"/>
          </a:xfrm>
          <a:prstGeom prst="straightConnector1">
            <a:avLst/>
          </a:prstGeom>
          <a:ln w="571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>
            <a:extLst>
              <a:ext uri="{FF2B5EF4-FFF2-40B4-BE49-F238E27FC236}">
                <a16:creationId xmlns:a16="http://schemas.microsoft.com/office/drawing/2014/main" id="{A8EC2F23-D302-4EBE-B61B-0FA0D7949294}"/>
              </a:ext>
            </a:extLst>
          </p:cNvPr>
          <p:cNvCxnSpPr>
            <a:cxnSpLocks/>
          </p:cNvCxnSpPr>
          <p:nvPr/>
        </p:nvCxnSpPr>
        <p:spPr>
          <a:xfrm flipH="1">
            <a:off x="2921776" y="1679414"/>
            <a:ext cx="246068" cy="0"/>
          </a:xfrm>
          <a:prstGeom prst="straightConnector1">
            <a:avLst/>
          </a:prstGeom>
          <a:ln w="571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正方形/長方形 113">
            <a:extLst>
              <a:ext uri="{FF2B5EF4-FFF2-40B4-BE49-F238E27FC236}">
                <a16:creationId xmlns:a16="http://schemas.microsoft.com/office/drawing/2014/main" id="{14B1E5D6-DAE8-4EE2-90AC-666A93E4B647}"/>
              </a:ext>
            </a:extLst>
          </p:cNvPr>
          <p:cNvSpPr/>
          <p:nvPr/>
        </p:nvSpPr>
        <p:spPr>
          <a:xfrm>
            <a:off x="148999" y="5036466"/>
            <a:ext cx="27727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solidFill>
                  <a:schemeClr val="bg1"/>
                </a:solidFill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Task Force (TF to solves specific issue within the limited time scale)</a:t>
            </a:r>
          </a:p>
        </p:txBody>
      </p:sp>
      <p:sp>
        <p:nvSpPr>
          <p:cNvPr id="115" name="Rectangle 22">
            <a:extLst>
              <a:ext uri="{FF2B5EF4-FFF2-40B4-BE49-F238E27FC236}">
                <a16:creationId xmlns:a16="http://schemas.microsoft.com/office/drawing/2014/main" id="{5E9065A9-E7E7-4001-9382-C327A8BE9C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11" y="5559686"/>
            <a:ext cx="2454920" cy="5220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Non-Electric applications of Nuclear 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Heat</a:t>
            </a:r>
            <a:r>
              <a:rPr lang="ja-JP" altLang="en-US" sz="11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latin typeface="+mj-lt"/>
                <a:cs typeface="Arial" panose="020B0604020202020204" pitchFamily="34" charset="0"/>
              </a:rPr>
              <a:t>Task</a:t>
            </a:r>
            <a:r>
              <a:rPr lang="ja-JP" altLang="en-US" sz="1100" dirty="0">
                <a:latin typeface="+mj-lt"/>
                <a:cs typeface="Arial" panose="020B0604020202020204" pitchFamily="34" charset="0"/>
              </a:rPr>
              <a:t> </a:t>
            </a:r>
            <a:r>
              <a:rPr lang="en-US" altLang="ja-JP" sz="1100" dirty="0">
                <a:latin typeface="+mj-lt"/>
                <a:cs typeface="Arial" panose="020B0604020202020204" pitchFamily="34" charset="0"/>
              </a:rPr>
              <a:t>Force (</a:t>
            </a:r>
            <a:r>
              <a:rPr lang="en-US" altLang="ja-JP" sz="1100" dirty="0" err="1">
                <a:latin typeface="+mj-lt"/>
                <a:cs typeface="Arial" panose="020B0604020202020204" pitchFamily="34" charset="0"/>
              </a:rPr>
              <a:t>NEaNH</a:t>
            </a:r>
            <a:r>
              <a:rPr lang="en-US" altLang="ja-JP" sz="1100" dirty="0">
                <a:latin typeface="+mj-lt"/>
                <a:cs typeface="Arial" panose="020B0604020202020204" pitchFamily="34" charset="0"/>
              </a:rPr>
              <a:t>-TF)</a:t>
            </a:r>
            <a:endParaRPr lang="en-US" altLang="ja-JP" sz="10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16" name="Rectangle 22">
            <a:extLst>
              <a:ext uri="{FF2B5EF4-FFF2-40B4-BE49-F238E27FC236}">
                <a16:creationId xmlns:a16="http://schemas.microsoft.com/office/drawing/2014/main" id="{6BDB246C-DAD6-4C0F-A113-07E17EAA4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11" y="4367759"/>
            <a:ext cx="2454920" cy="5207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prstDash val="solid"/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Advanced Manufacturing and Material 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Engineering Task Force (AMME-TF)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1" name="テキスト ボックス 120">
            <a:extLst>
              <a:ext uri="{FF2B5EF4-FFF2-40B4-BE49-F238E27FC236}">
                <a16:creationId xmlns:a16="http://schemas.microsoft.com/office/drawing/2014/main" id="{67A681D1-44C1-4F62-B303-4FD6CB380C0D}"/>
              </a:ext>
            </a:extLst>
          </p:cNvPr>
          <p:cNvSpPr txBox="1"/>
          <p:nvPr/>
        </p:nvSpPr>
        <p:spPr>
          <a:xfrm>
            <a:off x="1057890" y="692696"/>
            <a:ext cx="3394458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Policy Group (PG)</a:t>
            </a:r>
            <a:endParaRPr lang="ja-JP" altLang="en-US" sz="900" dirty="0">
              <a:solidFill>
                <a:schemeClr val="bg1"/>
              </a:solidFill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22" name="正方形/長方形 121">
            <a:extLst>
              <a:ext uri="{FF2B5EF4-FFF2-40B4-BE49-F238E27FC236}">
                <a16:creationId xmlns:a16="http://schemas.microsoft.com/office/drawing/2014/main" id="{864CA679-FD02-4CED-915A-F6FBA3705A35}"/>
              </a:ext>
            </a:extLst>
          </p:cNvPr>
          <p:cNvSpPr/>
          <p:nvPr/>
        </p:nvSpPr>
        <p:spPr>
          <a:xfrm>
            <a:off x="3114839" y="2226197"/>
            <a:ext cx="2579202" cy="447877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ja-JP" altLang="en-US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cxnSp>
        <p:nvCxnSpPr>
          <p:cNvPr id="123" name="直線コネクタ 122">
            <a:extLst>
              <a:ext uri="{FF2B5EF4-FFF2-40B4-BE49-F238E27FC236}">
                <a16:creationId xmlns:a16="http://schemas.microsoft.com/office/drawing/2014/main" id="{4FE572F9-52FA-4E36-8C1B-E1BA8483C1AA}"/>
              </a:ext>
            </a:extLst>
          </p:cNvPr>
          <p:cNvCxnSpPr>
            <a:cxnSpLocks/>
          </p:cNvCxnSpPr>
          <p:nvPr/>
        </p:nvCxnSpPr>
        <p:spPr>
          <a:xfrm>
            <a:off x="5613774" y="2924944"/>
            <a:ext cx="323347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ABE59EC9-668E-45EA-BDE4-25C5AFDD8AE7}"/>
              </a:ext>
            </a:extLst>
          </p:cNvPr>
          <p:cNvSpPr/>
          <p:nvPr/>
        </p:nvSpPr>
        <p:spPr>
          <a:xfrm>
            <a:off x="3113890" y="2218517"/>
            <a:ext cx="24309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400" b="1" dirty="0"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System Steering Committee (SSC)</a:t>
            </a:r>
            <a:endParaRPr lang="ja-JP" altLang="en-US" sz="1400" b="1" dirty="0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25" name="Rectangle 22">
            <a:extLst>
              <a:ext uri="{FF2B5EF4-FFF2-40B4-BE49-F238E27FC236}">
                <a16:creationId xmlns:a16="http://schemas.microsoft.com/office/drawing/2014/main" id="{E1EF62DC-4DC6-492E-B73B-F105F394F9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11" y="3216719"/>
            <a:ext cx="2454920" cy="5207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Economic Modelling Working Group 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(EMWG) 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6" name="Rectangle 22">
            <a:extLst>
              <a:ext uri="{FF2B5EF4-FFF2-40B4-BE49-F238E27FC236}">
                <a16:creationId xmlns:a16="http://schemas.microsoft.com/office/drawing/2014/main" id="{DE90CFAE-F0CE-4EC9-A8B4-F8F470407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11" y="2645690"/>
            <a:ext cx="2454920" cy="5207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Proliferation Resistance and Physical 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Protection assessment methodology 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Working Group (PRPPWG)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7" name="Rectangle 22">
            <a:extLst>
              <a:ext uri="{FF2B5EF4-FFF2-40B4-BE49-F238E27FC236}">
                <a16:creationId xmlns:a16="http://schemas.microsoft.com/office/drawing/2014/main" id="{3B04ADE2-1AA3-4662-8DA9-8D3DF40E93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11" y="3792239"/>
            <a:ext cx="2454920" cy="5207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Education &amp; Training Working Group 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(ETWG)</a:t>
            </a:r>
            <a:endParaRPr lang="ja-JP" altLang="en-US" sz="9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28" name="Rectangle 22">
            <a:extLst>
              <a:ext uri="{FF2B5EF4-FFF2-40B4-BE49-F238E27FC236}">
                <a16:creationId xmlns:a16="http://schemas.microsoft.com/office/drawing/2014/main" id="{355AC89F-1CF1-4D68-85F8-0DD78670D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711" y="2067373"/>
            <a:ext cx="2454920" cy="5207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Risk and Safety Working Group (RSWG)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cxnSp>
        <p:nvCxnSpPr>
          <p:cNvPr id="129" name="直線矢印コネクタ 128">
            <a:extLst>
              <a:ext uri="{FF2B5EF4-FFF2-40B4-BE49-F238E27FC236}">
                <a16:creationId xmlns:a16="http://schemas.microsoft.com/office/drawing/2014/main" id="{57C12436-D30F-4059-AA60-1F40B2D914C2}"/>
              </a:ext>
            </a:extLst>
          </p:cNvPr>
          <p:cNvCxnSpPr>
            <a:cxnSpLocks/>
          </p:cNvCxnSpPr>
          <p:nvPr/>
        </p:nvCxnSpPr>
        <p:spPr>
          <a:xfrm flipH="1">
            <a:off x="6444208" y="1916832"/>
            <a:ext cx="151961" cy="0"/>
          </a:xfrm>
          <a:prstGeom prst="straightConnector1">
            <a:avLst/>
          </a:prstGeom>
          <a:ln w="571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直線矢印コネクタ 129">
            <a:extLst>
              <a:ext uri="{FF2B5EF4-FFF2-40B4-BE49-F238E27FC236}">
                <a16:creationId xmlns:a16="http://schemas.microsoft.com/office/drawing/2014/main" id="{9D06AA20-75ED-4F68-AF81-3E0BB0F04A15}"/>
              </a:ext>
            </a:extLst>
          </p:cNvPr>
          <p:cNvCxnSpPr>
            <a:cxnSpLocks/>
          </p:cNvCxnSpPr>
          <p:nvPr/>
        </p:nvCxnSpPr>
        <p:spPr>
          <a:xfrm flipH="1">
            <a:off x="6444208" y="1340768"/>
            <a:ext cx="151961" cy="0"/>
          </a:xfrm>
          <a:prstGeom prst="straightConnector1">
            <a:avLst/>
          </a:prstGeom>
          <a:ln w="571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テキスト ボックス 130">
            <a:extLst>
              <a:ext uri="{FF2B5EF4-FFF2-40B4-BE49-F238E27FC236}">
                <a16:creationId xmlns:a16="http://schemas.microsoft.com/office/drawing/2014/main" id="{A4EB772D-4549-4ED7-A736-C2C7469029B1}"/>
              </a:ext>
            </a:extLst>
          </p:cNvPr>
          <p:cNvSpPr txBox="1"/>
          <p:nvPr/>
        </p:nvSpPr>
        <p:spPr>
          <a:xfrm>
            <a:off x="6596169" y="1100260"/>
            <a:ext cx="2466468" cy="461665"/>
          </a:xfrm>
          <a:prstGeom prst="rect">
            <a:avLst/>
          </a:prstGeom>
          <a:pattFill prst="pct5">
            <a:fgClr>
              <a:schemeClr val="tx1"/>
            </a:fgClr>
            <a:bgClr>
              <a:schemeClr val="bg1"/>
            </a:bgClr>
          </a:pattFill>
          <a:ln w="12700">
            <a:solidFill>
              <a:schemeClr val="tx1"/>
            </a:solidFill>
            <a:prstDash val="solid"/>
          </a:ln>
        </p:spPr>
        <p:txBody>
          <a:bodyPr wrap="square" rtlCol="0" anchor="ctr">
            <a:spAutoFit/>
          </a:bodyPr>
          <a:lstStyle/>
          <a:p>
            <a:endParaRPr lang="en-US" altLang="ja-JP" sz="500" b="1" dirty="0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r>
              <a:rPr lang="en-US" altLang="ja-JP" sz="1400" b="1" dirty="0"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Senior Industry Advisory Panel</a:t>
            </a:r>
          </a:p>
          <a:p>
            <a:endParaRPr lang="ja-JP" altLang="en-US" sz="500" b="1" dirty="0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32" name="テキスト ボックス 131">
            <a:extLst>
              <a:ext uri="{FF2B5EF4-FFF2-40B4-BE49-F238E27FC236}">
                <a16:creationId xmlns:a16="http://schemas.microsoft.com/office/drawing/2014/main" id="{16001947-C076-46FC-A3C1-33C6D0EE80E1}"/>
              </a:ext>
            </a:extLst>
          </p:cNvPr>
          <p:cNvSpPr txBox="1"/>
          <p:nvPr/>
        </p:nvSpPr>
        <p:spPr>
          <a:xfrm>
            <a:off x="6596169" y="1632477"/>
            <a:ext cx="246646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en-US" altLang="ja-JP" sz="1400" b="1" dirty="0"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Policy Secretariats</a:t>
            </a:r>
            <a:endParaRPr lang="ja-JP" altLang="en-US" sz="900" dirty="0">
              <a:latin typeface="+mj-lt"/>
              <a:cs typeface="Arial" panose="020B0604020202020204" pitchFamily="34" charset="0"/>
            </a:endParaRPr>
          </a:p>
          <a:p>
            <a:r>
              <a:rPr lang="en-US" altLang="ja-JP" sz="1400" b="1" dirty="0"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Technical Secretariats</a:t>
            </a:r>
            <a:endParaRPr lang="en-US" altLang="ja-JP" sz="900" dirty="0"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135" name="テキスト ボックス 134">
            <a:extLst>
              <a:ext uri="{FF2B5EF4-FFF2-40B4-BE49-F238E27FC236}">
                <a16:creationId xmlns:a16="http://schemas.microsoft.com/office/drawing/2014/main" id="{91681EBC-E112-459E-BFE7-451BD16AF6E5}"/>
              </a:ext>
            </a:extLst>
          </p:cNvPr>
          <p:cNvSpPr txBox="1"/>
          <p:nvPr/>
        </p:nvSpPr>
        <p:spPr>
          <a:xfrm>
            <a:off x="4706072" y="692696"/>
            <a:ext cx="339445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sz="1400" b="1" dirty="0">
                <a:solidFill>
                  <a:schemeClr val="bg1"/>
                </a:solidFill>
                <a:latin typeface="+mj-lt"/>
                <a:ea typeface="ＭＳ Ｐゴシック" panose="020B0600070205080204" pitchFamily="50" charset="-128"/>
                <a:cs typeface="Arial" panose="020B0604020202020204" pitchFamily="34" charset="0"/>
              </a:rPr>
              <a:t>Expert Group (EG)</a:t>
            </a:r>
            <a:endParaRPr lang="ja-JP" altLang="en-US" sz="900" dirty="0">
              <a:solidFill>
                <a:schemeClr val="bg1"/>
              </a:solidFill>
              <a:latin typeface="+mj-lt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cxnSp>
        <p:nvCxnSpPr>
          <p:cNvPr id="136" name="直線矢印コネクタ 135">
            <a:extLst>
              <a:ext uri="{FF2B5EF4-FFF2-40B4-BE49-F238E27FC236}">
                <a16:creationId xmlns:a16="http://schemas.microsoft.com/office/drawing/2014/main" id="{3E66C384-563A-43C3-B125-C0C17264F1E1}"/>
              </a:ext>
            </a:extLst>
          </p:cNvPr>
          <p:cNvCxnSpPr>
            <a:cxnSpLocks/>
          </p:cNvCxnSpPr>
          <p:nvPr/>
        </p:nvCxnSpPr>
        <p:spPr>
          <a:xfrm flipV="1">
            <a:off x="3686882" y="995338"/>
            <a:ext cx="0" cy="103833"/>
          </a:xfrm>
          <a:prstGeom prst="straightConnector1">
            <a:avLst/>
          </a:prstGeom>
          <a:ln w="571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矢印コネクタ 136">
            <a:extLst>
              <a:ext uri="{FF2B5EF4-FFF2-40B4-BE49-F238E27FC236}">
                <a16:creationId xmlns:a16="http://schemas.microsoft.com/office/drawing/2014/main" id="{E65E8093-431F-4B61-BB19-117FD3EEFA71}"/>
              </a:ext>
            </a:extLst>
          </p:cNvPr>
          <p:cNvCxnSpPr>
            <a:cxnSpLocks/>
          </p:cNvCxnSpPr>
          <p:nvPr/>
        </p:nvCxnSpPr>
        <p:spPr>
          <a:xfrm flipV="1">
            <a:off x="5545198" y="995338"/>
            <a:ext cx="0" cy="103833"/>
          </a:xfrm>
          <a:prstGeom prst="straightConnector1">
            <a:avLst/>
          </a:prstGeom>
          <a:ln w="571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線コネクタ 146">
            <a:extLst>
              <a:ext uri="{FF2B5EF4-FFF2-40B4-BE49-F238E27FC236}">
                <a16:creationId xmlns:a16="http://schemas.microsoft.com/office/drawing/2014/main" id="{D27473ED-89D7-48D1-AE8C-A3B6C36FFAF0}"/>
              </a:ext>
            </a:extLst>
          </p:cNvPr>
          <p:cNvCxnSpPr>
            <a:cxnSpLocks/>
          </p:cNvCxnSpPr>
          <p:nvPr/>
        </p:nvCxnSpPr>
        <p:spPr>
          <a:xfrm>
            <a:off x="5606921" y="3792239"/>
            <a:ext cx="3302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直線コネクタ 148">
            <a:extLst>
              <a:ext uri="{FF2B5EF4-FFF2-40B4-BE49-F238E27FC236}">
                <a16:creationId xmlns:a16="http://schemas.microsoft.com/office/drawing/2014/main" id="{20D4715A-88C9-4B5D-B208-2977D8740D88}"/>
              </a:ext>
            </a:extLst>
          </p:cNvPr>
          <p:cNvCxnSpPr>
            <a:cxnSpLocks/>
          </p:cNvCxnSpPr>
          <p:nvPr/>
        </p:nvCxnSpPr>
        <p:spPr>
          <a:xfrm>
            <a:off x="5601505" y="4725144"/>
            <a:ext cx="3302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直線コネクタ 149">
            <a:extLst>
              <a:ext uri="{FF2B5EF4-FFF2-40B4-BE49-F238E27FC236}">
                <a16:creationId xmlns:a16="http://schemas.microsoft.com/office/drawing/2014/main" id="{4A0C83AD-27C7-4643-946D-01A8CD056587}"/>
              </a:ext>
            </a:extLst>
          </p:cNvPr>
          <p:cNvCxnSpPr>
            <a:cxnSpLocks/>
          </p:cNvCxnSpPr>
          <p:nvPr/>
        </p:nvCxnSpPr>
        <p:spPr>
          <a:xfrm>
            <a:off x="5613774" y="5445224"/>
            <a:ext cx="330200" cy="0"/>
          </a:xfrm>
          <a:prstGeom prst="line">
            <a:avLst/>
          </a:prstGeom>
          <a:ln w="38100">
            <a:solidFill>
              <a:schemeClr val="tx1"/>
            </a:solidFill>
            <a:prstDash val="solid"/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Rectangle 22">
            <a:extLst>
              <a:ext uri="{FF2B5EF4-FFF2-40B4-BE49-F238E27FC236}">
                <a16:creationId xmlns:a16="http://schemas.microsoft.com/office/drawing/2014/main" id="{71E5E23B-BDC5-4DE9-9080-FD36BAB0AB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794" y="2736856"/>
            <a:ext cx="2382009" cy="34152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Sodium-cooled Fast Reactor</a:t>
            </a:r>
          </a:p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 (SFR)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3" name="Rectangle 22">
            <a:extLst>
              <a:ext uri="{FF2B5EF4-FFF2-40B4-BE49-F238E27FC236}">
                <a16:creationId xmlns:a16="http://schemas.microsoft.com/office/drawing/2014/main" id="{E584819F-2FCC-4E9F-971C-957ACA9790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794" y="4541215"/>
            <a:ext cx="2388980" cy="38791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Supercritical-water-cooled Reactor</a:t>
            </a:r>
          </a:p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(SCWR)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4" name="Rectangle 22">
            <a:extLst>
              <a:ext uri="{FF2B5EF4-FFF2-40B4-BE49-F238E27FC236}">
                <a16:creationId xmlns:a16="http://schemas.microsoft.com/office/drawing/2014/main" id="{942C7723-2A82-4F98-8B6C-A8260AFA6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794" y="5235711"/>
            <a:ext cx="2388980" cy="38791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Gas-cooled Fast Reactor (GFR)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5" name="Rectangle 22">
            <a:extLst>
              <a:ext uri="{FF2B5EF4-FFF2-40B4-BE49-F238E27FC236}">
                <a16:creationId xmlns:a16="http://schemas.microsoft.com/office/drawing/2014/main" id="{2A91F91E-DCB7-4E16-B2CE-2725972BE4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794" y="5752838"/>
            <a:ext cx="2388980" cy="38791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Lead-cooled Fast Reactor (LFR)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6" name="Rectangle 22">
            <a:extLst>
              <a:ext uri="{FF2B5EF4-FFF2-40B4-BE49-F238E27FC236}">
                <a16:creationId xmlns:a16="http://schemas.microsoft.com/office/drawing/2014/main" id="{96E1C220-3B03-4205-809E-76D216FB3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794" y="6245542"/>
            <a:ext cx="2388980" cy="38791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Molten Salt Reactor (MSR)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48" name="Rectangle 22">
            <a:extLst>
              <a:ext uri="{FF2B5EF4-FFF2-40B4-BE49-F238E27FC236}">
                <a16:creationId xmlns:a16="http://schemas.microsoft.com/office/drawing/2014/main" id="{81987564-9616-4A08-8FAD-EDEC3A6DA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4794" y="3583831"/>
            <a:ext cx="2376711" cy="41718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Very High Temperature Reactor</a:t>
            </a:r>
          </a:p>
          <a:p>
            <a:pPr algn="ctr"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(VHTR)</a:t>
            </a:r>
            <a:endParaRPr lang="ja-JP" altLang="en-US" sz="11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138" name="Rectangle 22">
            <a:extLst>
              <a:ext uri="{FF2B5EF4-FFF2-40B4-BE49-F238E27FC236}">
                <a16:creationId xmlns:a16="http://schemas.microsoft.com/office/drawing/2014/main" id="{DAD1BA88-9395-4195-BC75-F79D4052E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119" y="2743696"/>
            <a:ext cx="3063117" cy="768541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System Integration Assessment (SIA)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Advanced Fuel (AF)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Safety and Operation (SO)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Component Design &amp; Balance-Of-Plant (CD&amp;BOP)</a:t>
            </a:r>
          </a:p>
        </p:txBody>
      </p:sp>
      <p:sp>
        <p:nvSpPr>
          <p:cNvPr id="139" name="Rectangle 22">
            <a:extLst>
              <a:ext uri="{FF2B5EF4-FFF2-40B4-BE49-F238E27FC236}">
                <a16:creationId xmlns:a16="http://schemas.microsoft.com/office/drawing/2014/main" id="{605482BE-DF8A-45F7-A24A-0128030DDF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119" y="3578259"/>
            <a:ext cx="3063117" cy="88954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Fuel and Fuel Cycle (FFC)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Code Verification (CMV)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Materials (MAT)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Hydrogen Production (HP)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(System Integration Assessment: SIA)</a:t>
            </a:r>
          </a:p>
        </p:txBody>
      </p:sp>
      <p:sp>
        <p:nvSpPr>
          <p:cNvPr id="140" name="Rectangle 22">
            <a:extLst>
              <a:ext uri="{FF2B5EF4-FFF2-40B4-BE49-F238E27FC236}">
                <a16:creationId xmlns:a16="http://schemas.microsoft.com/office/drawing/2014/main" id="{2A597DAE-E2F5-4406-BD39-BB324C6A28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119" y="4538282"/>
            <a:ext cx="3063117" cy="587634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Thermal-hydraulics and Safety (TH)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Water Chemistry and Materials (CM)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(System Integration Assessment: SIA)</a:t>
            </a:r>
          </a:p>
        </p:txBody>
      </p:sp>
      <p:sp>
        <p:nvSpPr>
          <p:cNvPr id="141" name="Rectangle 22">
            <a:extLst>
              <a:ext uri="{FF2B5EF4-FFF2-40B4-BE49-F238E27FC236}">
                <a16:creationId xmlns:a16="http://schemas.microsoft.com/office/drawing/2014/main" id="{976AB44B-AD30-40CF-AEBA-FF411855C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37119" y="5237754"/>
            <a:ext cx="3060831" cy="414939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 b="1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Conceptual Design and Safety (CDS)</a:t>
            </a:r>
          </a:p>
          <a:p>
            <a:pPr eaLnBrk="1" hangingPunct="1"/>
            <a:r>
              <a:rPr lang="en-US" altLang="ja-JP" sz="1100" dirty="0">
                <a:latin typeface="+mj-lt"/>
                <a:cs typeface="Arial" panose="020B0604020202020204" pitchFamily="34" charset="0"/>
              </a:rPr>
              <a:t>Fuel and Core Materials (FC)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852" y="1079325"/>
            <a:ext cx="3109110" cy="1017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8633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2021-05-06T05:41:44Z</dcterms:created>
  <dcterms:modified xsi:type="dcterms:W3CDTF">2024-01-19T02:59:26Z</dcterms:modified>
</cp:coreProperties>
</file>